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60" r:id="rId2"/>
    <p:sldId id="354" r:id="rId3"/>
    <p:sldId id="356" r:id="rId4"/>
    <p:sldId id="358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>
          <p15:clr>
            <a:srgbClr val="A4A3A4"/>
          </p15:clr>
        </p15:guide>
        <p15:guide id="2" orient="horz" pos="436">
          <p15:clr>
            <a:srgbClr val="A4A3A4"/>
          </p15:clr>
        </p15:guide>
        <p15:guide id="3" orient="horz" pos="799">
          <p15:clr>
            <a:srgbClr val="A4A3A4"/>
          </p15:clr>
        </p15:guide>
        <p15:guide id="4" orient="horz" pos="3838">
          <p15:clr>
            <a:srgbClr val="A4A3A4"/>
          </p15:clr>
        </p15:guide>
        <p15:guide id="5" orient="horz" pos="4065">
          <p15:clr>
            <a:srgbClr val="A4A3A4"/>
          </p15:clr>
        </p15:guide>
        <p15:guide id="6" orient="horz" pos="4292">
          <p15:clr>
            <a:srgbClr val="A4A3A4"/>
          </p15:clr>
        </p15:guide>
        <p15:guide id="7" orient="horz" pos="1117">
          <p15:clr>
            <a:srgbClr val="A4A3A4"/>
          </p15:clr>
        </p15:guide>
        <p15:guide id="8" pos="2744">
          <p15:clr>
            <a:srgbClr val="A4A3A4"/>
          </p15:clr>
        </p15:guide>
        <p15:guide id="9" pos="385">
          <p15:clr>
            <a:srgbClr val="A4A3A4"/>
          </p15:clr>
        </p15:guide>
        <p15:guide id="10" pos="3288">
          <p15:clr>
            <a:srgbClr val="A4A3A4"/>
          </p15:clr>
        </p15:guide>
        <p15:guide id="11" pos="5647">
          <p15:clr>
            <a:srgbClr val="A4A3A4"/>
          </p15:clr>
        </p15:guide>
        <p15:guide id="12" pos="49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7B7C"/>
    <a:srgbClr val="7F7F7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8" d="100"/>
          <a:sy n="118" d="100"/>
        </p:scale>
        <p:origin x="1386" y="102"/>
      </p:cViewPr>
      <p:guideLst>
        <p:guide orient="horz" pos="210"/>
        <p:guide orient="horz" pos="436"/>
        <p:guide orient="horz" pos="799"/>
        <p:guide orient="horz" pos="3838"/>
        <p:guide orient="horz" pos="4065"/>
        <p:guide orient="horz" pos="4292"/>
        <p:guide orient="horz" pos="1117"/>
        <p:guide pos="2744"/>
        <p:guide pos="385"/>
        <p:guide pos="3288"/>
        <p:guide pos="5647"/>
        <p:guide pos="49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8" descr="linie_tite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0" y="4724400"/>
            <a:ext cx="9144000" cy="20637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16000" y="2606400"/>
            <a:ext cx="6552000" cy="986400"/>
          </a:xfr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ts val="2160"/>
              </a:spcBef>
              <a:buNone/>
              <a:defRPr lang="en-US" sz="3600" b="0" strike="noStrike" kern="0" baseline="0" dirty="0" smtClean="0">
                <a:solidFill>
                  <a:schemeClr val="accent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de-DE" noProof="0" dirty="0" smtClean="0"/>
              <a:t>Titel durch Klicken hinzufügen</a:t>
            </a:r>
            <a:endParaRPr lang="de-DE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16000" y="3740400"/>
            <a:ext cx="6552000" cy="331200"/>
          </a:xfr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152"/>
              </a:spcBef>
              <a:buClr>
                <a:schemeClr val="accent1"/>
              </a:buClr>
              <a:buSzPct val="130000"/>
              <a:buFont typeface="Arial" pitchFamily="34" charset="0"/>
              <a:buNone/>
              <a:defRPr lang="en-US" sz="1800" kern="0" baseline="0" dirty="0" smtClean="0">
                <a:solidFill>
                  <a:srgbClr val="797B7C"/>
                </a:solidFill>
                <a:latin typeface="+mj-lt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 smtClean="0"/>
              <a:t>Untertitel durch Klicken hinzufügen</a:t>
            </a:r>
            <a:endParaRPr lang="de-DE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smtClean="0"/>
              <a:t>Venue, JJJJ-MM-TT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1093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abellenplatzhalter 5"/>
          <p:cNvSpPr>
            <a:spLocks noGrp="1"/>
          </p:cNvSpPr>
          <p:nvPr>
            <p:ph type="tbl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9082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4191-5575-440D-9C3E-0F1423F70EC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058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54191-5575-440D-9C3E-0F1423F70EC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095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611188" y="1773238"/>
            <a:ext cx="3744912" cy="4319587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5219700" y="1773238"/>
            <a:ext cx="3744913" cy="4319587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  <a:endParaRPr lang="de-D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611188" y="1268413"/>
            <a:ext cx="3744912" cy="504825"/>
          </a:xfrm>
        </p:spPr>
        <p:txBody>
          <a:bodyPr vert="horz" lIns="0" tIns="0" rIns="0" bIns="0" rtlCol="0" anchor="ctr">
            <a:noAutofit/>
          </a:bodyPr>
          <a:lstStyle>
            <a:lvl1pPr>
              <a:buNone/>
              <a:defRPr lang="en-US" sz="1800" b="0" kern="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190800" lvl="0" indent="-190800" algn="l" defTabSz="914400" rtl="0" eaLnBrk="1" latinLnBrk="0" hangingPunct="1">
              <a:spcBef>
                <a:spcPct val="0"/>
              </a:spcBef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219701" y="1268413"/>
            <a:ext cx="3744912" cy="504825"/>
          </a:xfrm>
        </p:spPr>
        <p:txBody>
          <a:bodyPr vert="horz" lIns="0" tIns="0" rIns="0" bIns="0" rtlCol="0" anchor="ctr">
            <a:noAutofit/>
          </a:bodyPr>
          <a:lstStyle>
            <a:lvl1pPr>
              <a:buNone/>
              <a:defRPr lang="en-US" sz="1800" b="0" kern="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190800" lvl="0" indent="-190800" algn="l" defTabSz="914400" rtl="0" eaLnBrk="1" latinLnBrk="0" hangingPunct="1">
              <a:spcBef>
                <a:spcPct val="0"/>
              </a:spcBef>
              <a:buFont typeface="Arial" pitchFamily="34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9925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54191-5575-440D-9C3E-0F1423F70EC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611188" y="1773238"/>
            <a:ext cx="3744912" cy="4319587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2" hasCustomPrompt="1"/>
          </p:nvPr>
        </p:nvSpPr>
        <p:spPr>
          <a:xfrm>
            <a:off x="5219700" y="1773238"/>
            <a:ext cx="3744913" cy="4319587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0355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54191-5575-440D-9C3E-0F1423F70EC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310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54191-5575-440D-9C3E-0F1423F70EC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826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88" y="692150"/>
            <a:ext cx="3528000" cy="57626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611188" y="1484825"/>
            <a:ext cx="3528000" cy="460800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4356100" y="692150"/>
            <a:ext cx="4608513" cy="5400675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618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413" y="5013176"/>
            <a:ext cx="4536504" cy="57626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2411413" y="692150"/>
            <a:ext cx="4537075" cy="417671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de-DE"/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2411413" y="5589239"/>
            <a:ext cx="4536851" cy="503585"/>
          </a:xfr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576"/>
              </a:spcBef>
              <a:buFont typeface="Arial" pitchFamily="34" charset="0"/>
              <a:buNone/>
              <a:defRPr lang="de-DE" sz="1600" kern="0" baseline="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3709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1FBD6C-9D77-4D07-B08C-98FFDFD7CF19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611188" y="4076700"/>
            <a:ext cx="8353425" cy="2016125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11188" y="1773238"/>
            <a:ext cx="8353425" cy="201600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187009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IO_EK=853;MIO_UPDATE=True;MIO_VERSION=12.02.2014 10:02:42;MIO_DBID=AD8D2BC0-E063-490A-BF0B-22F7F159CD44;MIO_LASTDOWNLOADED=07.02.2013 18:36:20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11187" y="692150"/>
            <a:ext cx="8353425" cy="5762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de-DE" dirty="0" smtClean="0"/>
              <a:t>Titel durch Klicken hinzufügen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11187" y="1773238"/>
            <a:ext cx="8353425" cy="43195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84313" y="6580800"/>
            <a:ext cx="2016000" cy="1512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8E54191-5575-440D-9C3E-0F1423F70EC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381600"/>
            <a:ext cx="4536000" cy="2448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smtClean="0"/>
              <a:t>Venue, JJJJ-MM-TT</a:t>
            </a:r>
            <a:endParaRPr lang="de-DE"/>
          </a:p>
        </p:txBody>
      </p:sp>
      <p:sp>
        <p:nvSpPr>
          <p:cNvPr id="8" name="Oval 7" hidden="1"/>
          <p:cNvSpPr/>
          <p:nvPr>
            <p:custDataLst>
              <p:tags r:id="rId13"/>
            </p:custDataLst>
          </p:nvPr>
        </p:nvSpPr>
        <p:spPr>
          <a:xfrm>
            <a:off x="-1270000" y="-1270000"/>
            <a:ext cx="0" cy="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BX 0911_3D_vertical_RGB"/>
          <p:cNvPicPr>
            <a:picLocks noChangeAspect="1" noChangeArrowheads="1"/>
          </p:cNvPicPr>
          <p:nvPr/>
        </p:nvPicPr>
        <p:blipFill>
          <a:blip r:embed="rId14" cstate="print"/>
          <a:srcRect t="14975" b="10005"/>
          <a:stretch>
            <a:fillRect/>
          </a:stretch>
        </p:blipFill>
        <p:spPr bwMode="auto">
          <a:xfrm>
            <a:off x="8147050" y="115888"/>
            <a:ext cx="962025" cy="768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7061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1800" b="1" kern="0" baseline="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255600" indent="-255600" algn="l" defTabSz="914400" rtl="0" eaLnBrk="1" latinLnBrk="0" hangingPunct="1">
        <a:lnSpc>
          <a:spcPct val="120000"/>
        </a:lnSpc>
        <a:spcBef>
          <a:spcPts val="1152"/>
        </a:spcBef>
        <a:buClr>
          <a:schemeClr val="accent1"/>
        </a:buClr>
        <a:buSzPct val="130000"/>
        <a:buFont typeface="Arial" pitchFamily="34" charset="0"/>
        <a:buChar char="•"/>
        <a:defRPr sz="1600" kern="0" baseline="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565200" indent="-309600" algn="l" defTabSz="914400" rtl="0" eaLnBrk="1" latinLnBrk="0" hangingPunct="1">
        <a:lnSpc>
          <a:spcPct val="120000"/>
        </a:lnSpc>
        <a:spcBef>
          <a:spcPct val="20000"/>
        </a:spcBef>
        <a:buClr>
          <a:schemeClr val="accent1"/>
        </a:buClr>
        <a:buSzPct val="90000"/>
        <a:buFont typeface="Arial" pitchFamily="34" charset="0"/>
        <a:buChar char="–"/>
        <a:defRPr sz="1600" kern="0" baseline="0">
          <a:solidFill>
            <a:schemeClr val="tx1"/>
          </a:solidFill>
          <a:latin typeface="Arial (Textkörper)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54191-5575-440D-9C3E-0F1423F70EC6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5" name="Titel 5"/>
          <p:cNvSpPr txBox="1">
            <a:spLocks/>
          </p:cNvSpPr>
          <p:nvPr/>
        </p:nvSpPr>
        <p:spPr>
          <a:xfrm>
            <a:off x="1116000" y="2606400"/>
            <a:ext cx="6552000" cy="9864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800" b="1" kern="0" baseline="0">
                <a:solidFill>
                  <a:schemeClr val="accent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sz="3600" dirty="0" err="1" smtClean="0"/>
              <a:t>MiPro</a:t>
            </a:r>
            <a:endParaRPr lang="en-US" sz="3600" dirty="0"/>
          </a:p>
        </p:txBody>
      </p:sp>
      <p:sp>
        <p:nvSpPr>
          <p:cNvPr id="6" name="Ondertitel 6"/>
          <p:cNvSpPr txBox="1">
            <a:spLocks/>
          </p:cNvSpPr>
          <p:nvPr/>
        </p:nvSpPr>
        <p:spPr>
          <a:xfrm>
            <a:off x="1116000" y="3740400"/>
            <a:ext cx="6552000" cy="331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55600" indent="-255600" algn="l" defTabSz="914400" rtl="0" eaLnBrk="1" latinLnBrk="0" hangingPunct="1">
              <a:lnSpc>
                <a:spcPct val="120000"/>
              </a:lnSpc>
              <a:spcBef>
                <a:spcPts val="1152"/>
              </a:spcBef>
              <a:buClr>
                <a:schemeClr val="accent1"/>
              </a:buClr>
              <a:buSzPct val="130000"/>
              <a:buFont typeface="Arial" pitchFamily="34" charset="0"/>
              <a:buChar char="•"/>
              <a:defRPr sz="1600" kern="0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565200" indent="-309600" algn="l" defTabSz="914400" rtl="0" eaLnBrk="1" latinLnBrk="0" hangingPunct="1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–"/>
              <a:defRPr sz="1600" kern="0" baseline="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 smtClean="0">
                <a:solidFill>
                  <a:srgbClr val="797B7C"/>
                </a:solidFill>
              </a:rPr>
              <a:t>Snel</a:t>
            </a:r>
            <a:r>
              <a:rPr lang="en-US" dirty="0" smtClean="0">
                <a:solidFill>
                  <a:srgbClr val="797B7C"/>
                </a:solidFill>
              </a:rPr>
              <a:t> </a:t>
            </a:r>
            <a:r>
              <a:rPr lang="en-US" dirty="0" err="1" smtClean="0">
                <a:solidFill>
                  <a:srgbClr val="797B7C"/>
                </a:solidFill>
              </a:rPr>
              <a:t>installatiegids</a:t>
            </a:r>
            <a:r>
              <a:rPr lang="en-US" dirty="0" smtClean="0">
                <a:solidFill>
                  <a:srgbClr val="797B7C"/>
                </a:solidFill>
              </a:rPr>
              <a:t> </a:t>
            </a:r>
            <a:endParaRPr lang="en-US" dirty="0">
              <a:solidFill>
                <a:srgbClr val="797B7C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914" y="14073"/>
            <a:ext cx="2020253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69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2 directe circuits: Radiator + Radiator </a:t>
            </a:r>
            <a:br>
              <a:rPr lang="nl-BE" dirty="0" smtClean="0"/>
            </a:br>
            <a:r>
              <a:rPr lang="nl-BE" dirty="0" smtClean="0"/>
              <a:t>OF Vloer + Vloer</a:t>
            </a:r>
            <a:br>
              <a:rPr lang="nl-BE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54191-5575-440D-9C3E-0F1423F70EC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45" name="Afbeelding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0844" y="4377130"/>
            <a:ext cx="928526" cy="630603"/>
          </a:xfrm>
          <a:prstGeom prst="rect">
            <a:avLst/>
          </a:prstGeom>
        </p:spPr>
      </p:pic>
      <p:pic>
        <p:nvPicPr>
          <p:cNvPr id="46" name="Afbeelding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9993" y="4389676"/>
            <a:ext cx="928526" cy="630603"/>
          </a:xfrm>
          <a:prstGeom prst="rect">
            <a:avLst/>
          </a:prstGeom>
        </p:spPr>
      </p:pic>
      <p:pic>
        <p:nvPicPr>
          <p:cNvPr id="47" name="Afbeelding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562" y="3862471"/>
            <a:ext cx="3282854" cy="2153270"/>
          </a:xfrm>
          <a:prstGeom prst="rect">
            <a:avLst/>
          </a:prstGeom>
        </p:spPr>
      </p:pic>
      <p:cxnSp>
        <p:nvCxnSpPr>
          <p:cNvPr id="48" name="Rechte verbindingslijn 47"/>
          <p:cNvCxnSpPr>
            <a:endCxn id="49" idx="0"/>
          </p:cNvCxnSpPr>
          <p:nvPr/>
        </p:nvCxnSpPr>
        <p:spPr>
          <a:xfrm flipH="1">
            <a:off x="1561394" y="5758595"/>
            <a:ext cx="292655" cy="38494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kstvak 48"/>
          <p:cNvSpPr txBox="1"/>
          <p:nvPr/>
        </p:nvSpPr>
        <p:spPr>
          <a:xfrm>
            <a:off x="1268739" y="6143539"/>
            <a:ext cx="585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50" dirty="0"/>
              <a:t>230V</a:t>
            </a:r>
          </a:p>
        </p:txBody>
      </p:sp>
      <p:sp>
        <p:nvSpPr>
          <p:cNvPr id="50" name="Tekstvak 49"/>
          <p:cNvSpPr txBox="1"/>
          <p:nvPr/>
        </p:nvSpPr>
        <p:spPr>
          <a:xfrm>
            <a:off x="1722704" y="6343436"/>
            <a:ext cx="5052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R1</a:t>
            </a:r>
            <a:endParaRPr lang="nl-BE" sz="1350" dirty="0"/>
          </a:p>
        </p:txBody>
      </p:sp>
      <p:cxnSp>
        <p:nvCxnSpPr>
          <p:cNvPr id="51" name="Rechte verbindingslijn 50"/>
          <p:cNvCxnSpPr>
            <a:endCxn id="50" idx="0"/>
          </p:cNvCxnSpPr>
          <p:nvPr/>
        </p:nvCxnSpPr>
        <p:spPr>
          <a:xfrm flipH="1">
            <a:off x="1975322" y="5781058"/>
            <a:ext cx="106428" cy="56237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echte verbindingslijn 51"/>
          <p:cNvCxnSpPr>
            <a:endCxn id="53" idx="0"/>
          </p:cNvCxnSpPr>
          <p:nvPr/>
        </p:nvCxnSpPr>
        <p:spPr>
          <a:xfrm>
            <a:off x="2307845" y="5769708"/>
            <a:ext cx="188969" cy="53541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kstvak 52"/>
          <p:cNvSpPr txBox="1"/>
          <p:nvPr/>
        </p:nvSpPr>
        <p:spPr>
          <a:xfrm>
            <a:off x="2237790" y="6305122"/>
            <a:ext cx="5180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R2</a:t>
            </a:r>
          </a:p>
        </p:txBody>
      </p:sp>
      <p:sp>
        <p:nvSpPr>
          <p:cNvPr id="54" name="Rechthoek 53"/>
          <p:cNvSpPr/>
          <p:nvPr/>
        </p:nvSpPr>
        <p:spPr>
          <a:xfrm>
            <a:off x="5316174" y="5561959"/>
            <a:ext cx="1635384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R1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CV-pomp voor CV-circuit 1</a:t>
            </a:r>
            <a:r>
              <a:rPr lang="nl-BE" sz="900" dirty="0"/>
              <a:t> </a:t>
            </a:r>
          </a:p>
        </p:txBody>
      </p:sp>
      <p:sp>
        <p:nvSpPr>
          <p:cNvPr id="55" name="Rechthoek 54"/>
          <p:cNvSpPr/>
          <p:nvPr/>
        </p:nvSpPr>
        <p:spPr>
          <a:xfrm>
            <a:off x="5316174" y="5764136"/>
            <a:ext cx="1635384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Arial" panose="020B0604020202020204" pitchFamily="34" charset="0"/>
              </a:rPr>
              <a:t>R2 </a:t>
            </a:r>
            <a:r>
              <a:rPr lang="nl-BE" sz="900" dirty="0">
                <a:solidFill>
                  <a:srgbClr val="000000"/>
                </a:solidFill>
                <a:latin typeface="Calibri" panose="020F0502020204030204" pitchFamily="34" charset="0"/>
              </a:rPr>
              <a:t>CV-pomp voor CV-circuit 2</a:t>
            </a:r>
            <a:r>
              <a:rPr lang="nl-BE" sz="900" dirty="0"/>
              <a:t> </a:t>
            </a:r>
          </a:p>
        </p:txBody>
      </p:sp>
      <p:sp>
        <p:nvSpPr>
          <p:cNvPr id="57" name="Tekstvak 56"/>
          <p:cNvSpPr txBox="1"/>
          <p:nvPr/>
        </p:nvSpPr>
        <p:spPr>
          <a:xfrm>
            <a:off x="2487839" y="3199428"/>
            <a:ext cx="3428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S5</a:t>
            </a:r>
          </a:p>
        </p:txBody>
      </p:sp>
      <p:sp>
        <p:nvSpPr>
          <p:cNvPr id="58" name="Tekstvak 57"/>
          <p:cNvSpPr txBox="1"/>
          <p:nvPr/>
        </p:nvSpPr>
        <p:spPr>
          <a:xfrm>
            <a:off x="3013608" y="3223585"/>
            <a:ext cx="3871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S6</a:t>
            </a:r>
          </a:p>
        </p:txBody>
      </p:sp>
      <p:cxnSp>
        <p:nvCxnSpPr>
          <p:cNvPr id="59" name="Rechte verbindingslijn 58"/>
          <p:cNvCxnSpPr>
            <a:endCxn id="57" idx="2"/>
          </p:cNvCxnSpPr>
          <p:nvPr/>
        </p:nvCxnSpPr>
        <p:spPr>
          <a:xfrm flipH="1" flipV="1">
            <a:off x="2659289" y="3614926"/>
            <a:ext cx="399454" cy="50278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59"/>
          <p:cNvCxnSpPr>
            <a:endCxn id="58" idx="2"/>
          </p:cNvCxnSpPr>
          <p:nvPr/>
        </p:nvCxnSpPr>
        <p:spPr>
          <a:xfrm flipV="1">
            <a:off x="3197224" y="3477501"/>
            <a:ext cx="9963" cy="64020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hthoek 60"/>
          <p:cNvSpPr/>
          <p:nvPr/>
        </p:nvSpPr>
        <p:spPr>
          <a:xfrm>
            <a:off x="5316175" y="5966314"/>
            <a:ext cx="902811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+mj-lt"/>
              </a:rPr>
              <a:t>S5</a:t>
            </a:r>
            <a:r>
              <a:rPr lang="nl-BE" sz="900" dirty="0">
                <a:latin typeface="+mj-lt"/>
              </a:rPr>
              <a:t> </a:t>
            </a:r>
            <a:r>
              <a:rPr lang="nl-BE" sz="900" dirty="0">
                <a:solidFill>
                  <a:srgbClr val="000000"/>
                </a:solidFill>
                <a:latin typeface="+mj-lt"/>
              </a:rPr>
              <a:t>Voeler fles</a:t>
            </a:r>
            <a:endParaRPr lang="nl-BE" sz="900" dirty="0">
              <a:latin typeface="+mj-lt"/>
            </a:endParaRPr>
          </a:p>
        </p:txBody>
      </p:sp>
      <p:sp>
        <p:nvSpPr>
          <p:cNvPr id="62" name="Rechthoek 61"/>
          <p:cNvSpPr/>
          <p:nvPr/>
        </p:nvSpPr>
        <p:spPr>
          <a:xfrm>
            <a:off x="5316174" y="6168491"/>
            <a:ext cx="1492716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+mj-lt"/>
              </a:rPr>
              <a:t>S6</a:t>
            </a:r>
            <a:r>
              <a:rPr lang="nl-BE" sz="900" dirty="0">
                <a:latin typeface="+mj-lt"/>
              </a:rPr>
              <a:t> </a:t>
            </a:r>
            <a:r>
              <a:rPr lang="nl-BE" sz="900" dirty="0">
                <a:solidFill>
                  <a:srgbClr val="000000"/>
                </a:solidFill>
                <a:latin typeface="+mj-lt"/>
              </a:rPr>
              <a:t>Voeler vertrek pomp 2</a:t>
            </a:r>
            <a:endParaRPr lang="nl-BE" sz="900" dirty="0">
              <a:latin typeface="+mj-lt"/>
            </a:endParaRPr>
          </a:p>
        </p:txBody>
      </p:sp>
      <p:graphicFrame>
        <p:nvGraphicFramePr>
          <p:cNvPr id="64" name="Tabel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050877"/>
              </p:ext>
            </p:extLst>
          </p:nvPr>
        </p:nvGraphicFramePr>
        <p:xfrm>
          <a:off x="4566438" y="1592150"/>
          <a:ext cx="4333875" cy="21774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2975"/>
                <a:gridCol w="952500"/>
                <a:gridCol w="2438400"/>
              </a:tblGrid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Systeem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Systeemschema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Config.RED-3, adr.1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Configuratie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err="1">
                          <a:effectLst/>
                          <a:latin typeface="+mj-lt"/>
                        </a:rPr>
                        <a:t>Binnencompensatie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Thermos. </a:t>
                      </a:r>
                      <a:r>
                        <a:rPr lang="nl-BE" sz="800" u="none" strike="noStrike" dirty="0">
                          <a:effectLst/>
                          <a:latin typeface="+mj-lt"/>
                        </a:rPr>
                        <a:t>(indien er thermostaat 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staat, </a:t>
                      </a:r>
                      <a:r>
                        <a:rPr lang="nl-BE" sz="800" u="none" strike="noStrike" dirty="0">
                          <a:effectLst/>
                          <a:latin typeface="+mj-lt"/>
                        </a:rPr>
                        <a:t>anders Geen)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CV-CIRCUIT1 </a:t>
                      </a:r>
                      <a:r>
                        <a:rPr lang="nl-BE" sz="800" u="none" strike="noStrike" dirty="0">
                          <a:effectLst/>
                          <a:latin typeface="+mj-lt"/>
                        </a:rPr>
                        <a:t>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Stooklijn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1,5 (Radiator)</a:t>
                      </a: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 of 0,6 (Vloer)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Max. Temperatuur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75° (Radiator)</a:t>
                      </a:r>
                      <a:r>
                        <a:rPr lang="nl-BE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of 45° (Vloer)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Vorstbeveiliging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Nacht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err="1">
                          <a:effectLst/>
                          <a:latin typeface="+mj-lt"/>
                        </a:rPr>
                        <a:t>Binnencompensatie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Thermos. </a:t>
                      </a:r>
                      <a:r>
                        <a:rPr lang="nl-BE" sz="800" u="none" strike="noStrike" dirty="0">
                          <a:effectLst/>
                          <a:latin typeface="+mj-lt"/>
                        </a:rPr>
                        <a:t>(indien er thermostaat 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staat, </a:t>
                      </a:r>
                      <a:r>
                        <a:rPr lang="nl-BE" sz="800" u="none" strike="noStrike" dirty="0">
                          <a:effectLst/>
                          <a:latin typeface="+mj-lt"/>
                        </a:rPr>
                        <a:t>anders Geen)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Stooklijn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1,5 (Radiator)</a:t>
                      </a: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 of 0,6 (Vloer)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Max. Temperatuur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75° (Radiator)</a:t>
                      </a:r>
                      <a:r>
                        <a:rPr lang="nl-BE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of 45° (Vloer)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Vorstbeveiliging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Nacht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ZONE1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  <a:latin typeface="+mj-lt"/>
                        </a:rPr>
                        <a:t>Zonetoewijzing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err="1" smtClean="0">
                          <a:effectLst/>
                          <a:latin typeface="+mj-lt"/>
                        </a:rPr>
                        <a:t>Syst.Reg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. of Afst.b.1</a:t>
                      </a: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(waar</a:t>
                      </a: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ZONE2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  <a:latin typeface="+mj-lt"/>
                        </a:rPr>
                        <a:t>Zonetoewijzing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Afst.b.1 of </a:t>
                      </a:r>
                      <a:r>
                        <a:rPr lang="nl-BE" sz="800" u="none" strike="noStrike" dirty="0" err="1" smtClean="0">
                          <a:effectLst/>
                          <a:latin typeface="+mj-lt"/>
                        </a:rPr>
                        <a:t>Syst.Reg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.  (waar</a:t>
                      </a: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5" name="Tekstvak 64"/>
          <p:cNvSpPr txBox="1"/>
          <p:nvPr/>
        </p:nvSpPr>
        <p:spPr>
          <a:xfrm>
            <a:off x="273725" y="3653638"/>
            <a:ext cx="1598515" cy="300082"/>
          </a:xfrm>
          <a:prstGeom prst="rect">
            <a:avLst/>
          </a:prstGeom>
          <a:solidFill>
            <a:srgbClr val="C31421"/>
          </a:solidFill>
        </p:spPr>
        <p:txBody>
          <a:bodyPr wrap="none" rtlCol="0">
            <a:spAutoFit/>
          </a:bodyPr>
          <a:lstStyle/>
          <a:p>
            <a:r>
              <a:rPr lang="nl-BE" sz="1350" dirty="0">
                <a:solidFill>
                  <a:schemeClr val="lt1"/>
                </a:solidFill>
              </a:rPr>
              <a:t>Red-3 - Bedrading</a:t>
            </a:r>
          </a:p>
        </p:txBody>
      </p:sp>
      <p:cxnSp>
        <p:nvCxnSpPr>
          <p:cNvPr id="66" name="Rechte verbindingslijn 65"/>
          <p:cNvCxnSpPr/>
          <p:nvPr/>
        </p:nvCxnSpPr>
        <p:spPr>
          <a:xfrm>
            <a:off x="4656328" y="4119932"/>
            <a:ext cx="615821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66"/>
          <p:cNvCxnSpPr/>
          <p:nvPr/>
        </p:nvCxnSpPr>
        <p:spPr>
          <a:xfrm flipV="1">
            <a:off x="5272148" y="4119932"/>
            <a:ext cx="0" cy="292046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bogen verbindingslijn 67"/>
          <p:cNvCxnSpPr/>
          <p:nvPr/>
        </p:nvCxnSpPr>
        <p:spPr>
          <a:xfrm>
            <a:off x="5267914" y="4117711"/>
            <a:ext cx="1083957" cy="276653"/>
          </a:xfrm>
          <a:prstGeom prst="bentConnector2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kstvak 68"/>
          <p:cNvSpPr txBox="1"/>
          <p:nvPr/>
        </p:nvSpPr>
        <p:spPr>
          <a:xfrm>
            <a:off x="5388647" y="4105033"/>
            <a:ext cx="6367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E-bus</a:t>
            </a:r>
          </a:p>
        </p:txBody>
      </p:sp>
      <p:sp>
        <p:nvSpPr>
          <p:cNvPr id="70" name="Tekstvak 69"/>
          <p:cNvSpPr txBox="1"/>
          <p:nvPr/>
        </p:nvSpPr>
        <p:spPr>
          <a:xfrm>
            <a:off x="5027785" y="4953658"/>
            <a:ext cx="6367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 err="1"/>
              <a:t>MiPro</a:t>
            </a:r>
            <a:endParaRPr lang="nl-BE" sz="1350" dirty="0"/>
          </a:p>
          <a:p>
            <a:endParaRPr lang="nl-BE" sz="1350" dirty="0"/>
          </a:p>
        </p:txBody>
      </p:sp>
      <p:sp>
        <p:nvSpPr>
          <p:cNvPr id="71" name="Tekstvak 70"/>
          <p:cNvSpPr txBox="1"/>
          <p:nvPr/>
        </p:nvSpPr>
        <p:spPr>
          <a:xfrm>
            <a:off x="5809892" y="4972982"/>
            <a:ext cx="129073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 err="1"/>
              <a:t>MiPro</a:t>
            </a:r>
            <a:r>
              <a:rPr lang="nl-BE" sz="1350" dirty="0"/>
              <a:t> Remote</a:t>
            </a:r>
          </a:p>
          <a:p>
            <a:endParaRPr lang="nl-BE" sz="1350" dirty="0"/>
          </a:p>
        </p:txBody>
      </p:sp>
      <p:sp>
        <p:nvSpPr>
          <p:cNvPr id="72" name="Tekstvak 71"/>
          <p:cNvSpPr txBox="1"/>
          <p:nvPr/>
        </p:nvSpPr>
        <p:spPr>
          <a:xfrm>
            <a:off x="3259229" y="3430261"/>
            <a:ext cx="12358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Adres Schakelaar op 1</a:t>
            </a:r>
          </a:p>
        </p:txBody>
      </p:sp>
      <p:cxnSp>
        <p:nvCxnSpPr>
          <p:cNvPr id="73" name="Rechte verbindingslijn 72"/>
          <p:cNvCxnSpPr>
            <a:endCxn id="72" idx="2"/>
          </p:cNvCxnSpPr>
          <p:nvPr/>
        </p:nvCxnSpPr>
        <p:spPr>
          <a:xfrm flipV="1">
            <a:off x="3428188" y="3845759"/>
            <a:ext cx="448949" cy="65996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Image 24" descr="Isotwin%20CDS_outside%20Front%20BU_W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181007" y="4280483"/>
            <a:ext cx="803224" cy="1114923"/>
          </a:xfrm>
          <a:prstGeom prst="rect">
            <a:avLst/>
          </a:prstGeom>
        </p:spPr>
      </p:pic>
      <p:cxnSp>
        <p:nvCxnSpPr>
          <p:cNvPr id="75" name="Gebogen verbindingslijn 74"/>
          <p:cNvCxnSpPr/>
          <p:nvPr/>
        </p:nvCxnSpPr>
        <p:spPr>
          <a:xfrm>
            <a:off x="6351873" y="4117711"/>
            <a:ext cx="1230746" cy="1162511"/>
          </a:xfrm>
          <a:prstGeom prst="bentConnector3">
            <a:avLst>
              <a:gd name="adj1" fmla="val 65562"/>
            </a:avLst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kstvak 75"/>
          <p:cNvSpPr txBox="1"/>
          <p:nvPr/>
        </p:nvSpPr>
        <p:spPr>
          <a:xfrm>
            <a:off x="7832608" y="4595571"/>
            <a:ext cx="5790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Ketel</a:t>
            </a:r>
          </a:p>
          <a:p>
            <a:endParaRPr lang="nl-BE" sz="1350" dirty="0"/>
          </a:p>
        </p:txBody>
      </p:sp>
      <p:pic>
        <p:nvPicPr>
          <p:cNvPr id="35" name="Afbeelding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914" y="14073"/>
            <a:ext cx="2020253" cy="1122363"/>
          </a:xfrm>
          <a:prstGeom prst="rect">
            <a:avLst/>
          </a:prstGeom>
        </p:spPr>
      </p:pic>
      <p:sp>
        <p:nvSpPr>
          <p:cNvPr id="63" name="Tekstvak 62"/>
          <p:cNvSpPr txBox="1"/>
          <p:nvPr/>
        </p:nvSpPr>
        <p:spPr>
          <a:xfrm>
            <a:off x="4566438" y="1026797"/>
            <a:ext cx="4333875" cy="5770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BE" sz="1050" dirty="0"/>
              <a:t>Instellingen </a:t>
            </a:r>
            <a:r>
              <a:rPr lang="nl-BE" sz="1050" dirty="0" err="1"/>
              <a:t>MiPro</a:t>
            </a:r>
            <a:r>
              <a:rPr lang="nl-BE" sz="1050" dirty="0"/>
              <a:t> </a:t>
            </a:r>
          </a:p>
          <a:p>
            <a:pPr marL="214313" indent="-214313">
              <a:buFont typeface="Wingdings" panose="05000000000000000000" pitchFamily="2" charset="2"/>
              <a:buChar char="à"/>
            </a:pPr>
            <a:r>
              <a:rPr lang="nl-BE" sz="1050" dirty="0">
                <a:sym typeface="Wingdings" panose="05000000000000000000" pitchFamily="2" charset="2"/>
              </a:rPr>
              <a:t>Installateur menu</a:t>
            </a:r>
          </a:p>
          <a:p>
            <a:pPr marL="214313" indent="-214313">
              <a:buFont typeface="Wingdings" panose="05000000000000000000" pitchFamily="2" charset="2"/>
              <a:buChar char="à"/>
            </a:pPr>
            <a:r>
              <a:rPr lang="nl-BE" sz="1050" dirty="0" err="1">
                <a:sym typeface="Wingdings" panose="05000000000000000000" pitchFamily="2" charset="2"/>
              </a:rPr>
              <a:t>Systeemconfig</a:t>
            </a:r>
            <a:r>
              <a:rPr lang="nl-BE" sz="1050" dirty="0">
                <a:sym typeface="Wingdings" panose="05000000000000000000" pitchFamily="2" charset="2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2 gemengde </a:t>
            </a:r>
            <a:r>
              <a:rPr lang="nl-BE" dirty="0" smtClean="0"/>
              <a:t>circuits: Vloer </a:t>
            </a:r>
            <a:r>
              <a:rPr lang="nl-BE" dirty="0"/>
              <a:t>(CV1) + Vloer (CV2)</a:t>
            </a:r>
            <a:br>
              <a:rPr lang="nl-BE" dirty="0"/>
            </a:b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54191-5575-440D-9C3E-0F1423F70EC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391" y="4326952"/>
            <a:ext cx="928526" cy="63060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651" y="4310020"/>
            <a:ext cx="928526" cy="63060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562" y="3789967"/>
            <a:ext cx="3282854" cy="2153270"/>
          </a:xfrm>
          <a:prstGeom prst="rect">
            <a:avLst/>
          </a:prstGeom>
        </p:spPr>
      </p:pic>
      <p:cxnSp>
        <p:nvCxnSpPr>
          <p:cNvPr id="8" name="Rechte verbindingslijn 7"/>
          <p:cNvCxnSpPr>
            <a:endCxn id="9" idx="0"/>
          </p:cNvCxnSpPr>
          <p:nvPr/>
        </p:nvCxnSpPr>
        <p:spPr>
          <a:xfrm flipH="1">
            <a:off x="1561394" y="5686091"/>
            <a:ext cx="292655" cy="38494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1268739" y="6071035"/>
            <a:ext cx="585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50" dirty="0"/>
              <a:t>230V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715540" y="6164288"/>
            <a:ext cx="5052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R1</a:t>
            </a:r>
            <a:endParaRPr lang="nl-BE" sz="1350" dirty="0"/>
          </a:p>
        </p:txBody>
      </p:sp>
      <p:cxnSp>
        <p:nvCxnSpPr>
          <p:cNvPr id="11" name="Rechte verbindingslijn 10"/>
          <p:cNvCxnSpPr/>
          <p:nvPr/>
        </p:nvCxnSpPr>
        <p:spPr>
          <a:xfrm flipH="1">
            <a:off x="1992705" y="5708554"/>
            <a:ext cx="89045" cy="44351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>
            <a:endCxn id="13" idx="0"/>
          </p:cNvCxnSpPr>
          <p:nvPr/>
        </p:nvCxnSpPr>
        <p:spPr>
          <a:xfrm>
            <a:off x="2307845" y="5697204"/>
            <a:ext cx="148942" cy="46708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2197763" y="6164288"/>
            <a:ext cx="5180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R2</a:t>
            </a:r>
          </a:p>
        </p:txBody>
      </p:sp>
      <p:sp>
        <p:nvSpPr>
          <p:cNvPr id="14" name="Rechthoek 13"/>
          <p:cNvSpPr/>
          <p:nvPr/>
        </p:nvSpPr>
        <p:spPr>
          <a:xfrm>
            <a:off x="5387148" y="5461462"/>
            <a:ext cx="1768433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+mj-lt"/>
              </a:rPr>
              <a:t>R1 CV-pomp voor CV-circuit 1</a:t>
            </a:r>
            <a:r>
              <a:rPr lang="nl-BE" sz="900" dirty="0">
                <a:latin typeface="+mj-lt"/>
              </a:rPr>
              <a:t> </a:t>
            </a:r>
          </a:p>
        </p:txBody>
      </p:sp>
      <p:sp>
        <p:nvSpPr>
          <p:cNvPr id="15" name="Rechthoek 14"/>
          <p:cNvSpPr/>
          <p:nvPr/>
        </p:nvSpPr>
        <p:spPr>
          <a:xfrm>
            <a:off x="5387148" y="5663639"/>
            <a:ext cx="1768433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+mj-lt"/>
              </a:rPr>
              <a:t>R2 CV-pomp voor CV-circuit 2</a:t>
            </a:r>
            <a:r>
              <a:rPr lang="nl-BE" sz="900" dirty="0">
                <a:latin typeface="+mj-lt"/>
              </a:rPr>
              <a:t> 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2835130" y="3161007"/>
            <a:ext cx="3428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S5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3209521" y="3162311"/>
            <a:ext cx="3871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S6</a:t>
            </a:r>
          </a:p>
        </p:txBody>
      </p:sp>
      <p:cxnSp>
        <p:nvCxnSpPr>
          <p:cNvPr id="19" name="Rechte verbindingslijn 18"/>
          <p:cNvCxnSpPr>
            <a:endCxn id="17" idx="2"/>
          </p:cNvCxnSpPr>
          <p:nvPr/>
        </p:nvCxnSpPr>
        <p:spPr>
          <a:xfrm flipH="1" flipV="1">
            <a:off x="3006580" y="3576505"/>
            <a:ext cx="31492" cy="4709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>
            <a:endCxn id="18" idx="2"/>
          </p:cNvCxnSpPr>
          <p:nvPr/>
        </p:nvCxnSpPr>
        <p:spPr>
          <a:xfrm flipV="1">
            <a:off x="3209521" y="3416227"/>
            <a:ext cx="193579" cy="63120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hoek 20"/>
          <p:cNvSpPr/>
          <p:nvPr/>
        </p:nvSpPr>
        <p:spPr>
          <a:xfrm>
            <a:off x="5387107" y="6079269"/>
            <a:ext cx="1454244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+mj-lt"/>
              </a:rPr>
              <a:t>S5</a:t>
            </a:r>
            <a:r>
              <a:rPr lang="nl-BE" sz="900" dirty="0">
                <a:latin typeface="+mj-lt"/>
              </a:rPr>
              <a:t> </a:t>
            </a:r>
            <a:r>
              <a:rPr lang="nl-BE" sz="900" dirty="0">
                <a:solidFill>
                  <a:srgbClr val="000000"/>
                </a:solidFill>
                <a:latin typeface="+mj-lt"/>
              </a:rPr>
              <a:t>Voeler vertrek vloer 1</a:t>
            </a:r>
            <a:endParaRPr lang="nl-BE" sz="900" dirty="0">
              <a:latin typeface="+mj-lt"/>
            </a:endParaRPr>
          </a:p>
        </p:txBody>
      </p:sp>
      <p:sp>
        <p:nvSpPr>
          <p:cNvPr id="22" name="Rechthoek 21"/>
          <p:cNvSpPr/>
          <p:nvPr/>
        </p:nvSpPr>
        <p:spPr>
          <a:xfrm>
            <a:off x="5387107" y="6279704"/>
            <a:ext cx="1454244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+mj-lt"/>
              </a:rPr>
              <a:t>S6</a:t>
            </a:r>
            <a:r>
              <a:rPr lang="nl-BE" sz="900" dirty="0">
                <a:latin typeface="+mj-lt"/>
              </a:rPr>
              <a:t> </a:t>
            </a:r>
            <a:r>
              <a:rPr lang="nl-BE" sz="900" dirty="0">
                <a:solidFill>
                  <a:srgbClr val="000000"/>
                </a:solidFill>
                <a:latin typeface="+mj-lt"/>
              </a:rPr>
              <a:t>Voeler vertrek vloer 2</a:t>
            </a:r>
            <a:endParaRPr lang="nl-BE" sz="900" dirty="0">
              <a:latin typeface="+mj-lt"/>
            </a:endParaRPr>
          </a:p>
        </p:txBody>
      </p:sp>
      <p:graphicFrame>
        <p:nvGraphicFramePr>
          <p:cNvPr id="23" name="Tabel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915669"/>
              </p:ext>
            </p:extLst>
          </p:nvPr>
        </p:nvGraphicFramePr>
        <p:xfrm>
          <a:off x="4630737" y="1751240"/>
          <a:ext cx="4333875" cy="20540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2975"/>
                <a:gridCol w="952500"/>
                <a:gridCol w="2438400"/>
              </a:tblGrid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Systeem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Systeemschema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Config</a:t>
                      </a:r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. RED-3,</a:t>
                      </a:r>
                      <a:r>
                        <a:rPr lang="nl-BE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adr.1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Configuratie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err="1">
                          <a:effectLst/>
                          <a:latin typeface="+mj-lt"/>
                        </a:rPr>
                        <a:t>Binnencompensatie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Thermos. (indien er thermostaat staat, anders Geen)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CV-CIRCUIT1 </a:t>
                      </a:r>
                      <a:r>
                        <a:rPr lang="nl-BE" sz="800" u="none" strike="noStrike" dirty="0">
                          <a:effectLst/>
                          <a:latin typeface="+mj-lt"/>
                        </a:rPr>
                        <a:t>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Stooklijn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0,6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Max. Temperatuur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45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Vorstbeveiliging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Nacht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err="1">
                          <a:effectLst/>
                          <a:latin typeface="+mj-lt"/>
                        </a:rPr>
                        <a:t>Binnencompensatie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Thermos. (indien er thermostaat staat, anders Geen)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Stooklijn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0,6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Max. Temperatuur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45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Vorstbeveiliging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Nacht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ZONE1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Zonetoewijzing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err="1" smtClean="0">
                          <a:effectLst/>
                          <a:latin typeface="+mj-lt"/>
                        </a:rPr>
                        <a:t>Syst.Reg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. of Afst.b.1</a:t>
                      </a: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(waar</a:t>
                      </a: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ZONE2 ­­­­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Zonetoewijzing</a:t>
                      </a: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Afst.b.1 of </a:t>
                      </a:r>
                      <a:r>
                        <a:rPr lang="nl-BE" sz="800" u="none" strike="noStrike" dirty="0" err="1" smtClean="0">
                          <a:effectLst/>
                          <a:latin typeface="+mj-lt"/>
                        </a:rPr>
                        <a:t>Syst.Reg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.  (waar</a:t>
                      </a: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4" name="Tekstvak 23"/>
          <p:cNvSpPr txBox="1"/>
          <p:nvPr/>
        </p:nvSpPr>
        <p:spPr>
          <a:xfrm>
            <a:off x="273725" y="3581134"/>
            <a:ext cx="1598515" cy="300082"/>
          </a:xfrm>
          <a:prstGeom prst="rect">
            <a:avLst/>
          </a:prstGeom>
          <a:solidFill>
            <a:srgbClr val="C31421"/>
          </a:solidFill>
        </p:spPr>
        <p:txBody>
          <a:bodyPr wrap="none" rtlCol="0">
            <a:spAutoFit/>
          </a:bodyPr>
          <a:lstStyle/>
          <a:p>
            <a:r>
              <a:rPr lang="nl-BE" sz="1350" dirty="0">
                <a:solidFill>
                  <a:schemeClr val="lt1"/>
                </a:solidFill>
              </a:rPr>
              <a:t>Red-3 - Bedrading</a:t>
            </a:r>
          </a:p>
        </p:txBody>
      </p:sp>
      <p:cxnSp>
        <p:nvCxnSpPr>
          <p:cNvPr id="25" name="Rechte verbindingslijn 24"/>
          <p:cNvCxnSpPr/>
          <p:nvPr/>
        </p:nvCxnSpPr>
        <p:spPr>
          <a:xfrm>
            <a:off x="4656328" y="4047428"/>
            <a:ext cx="615821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/>
          <p:cNvCxnSpPr/>
          <p:nvPr/>
        </p:nvCxnSpPr>
        <p:spPr>
          <a:xfrm flipV="1">
            <a:off x="5272148" y="4047428"/>
            <a:ext cx="0" cy="292046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bogen verbindingslijn 26"/>
          <p:cNvCxnSpPr>
            <a:endCxn id="5" idx="0"/>
          </p:cNvCxnSpPr>
          <p:nvPr/>
        </p:nvCxnSpPr>
        <p:spPr>
          <a:xfrm>
            <a:off x="5267914" y="4045206"/>
            <a:ext cx="1119740" cy="281746"/>
          </a:xfrm>
          <a:prstGeom prst="bentConnector2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/>
          <p:cNvSpPr txBox="1"/>
          <p:nvPr/>
        </p:nvSpPr>
        <p:spPr>
          <a:xfrm>
            <a:off x="5388647" y="4032529"/>
            <a:ext cx="6367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E-bus</a:t>
            </a:r>
          </a:p>
        </p:txBody>
      </p:sp>
      <p:sp>
        <p:nvSpPr>
          <p:cNvPr id="29" name="Tekstvak 28"/>
          <p:cNvSpPr txBox="1"/>
          <p:nvPr/>
        </p:nvSpPr>
        <p:spPr>
          <a:xfrm>
            <a:off x="4973368" y="4878001"/>
            <a:ext cx="6367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 err="1"/>
              <a:t>MiPro</a:t>
            </a:r>
            <a:endParaRPr lang="nl-BE" sz="1350" dirty="0"/>
          </a:p>
          <a:p>
            <a:endParaRPr lang="nl-BE" sz="1350" dirty="0"/>
          </a:p>
        </p:txBody>
      </p:sp>
      <p:sp>
        <p:nvSpPr>
          <p:cNvPr id="30" name="Tekstvak 29"/>
          <p:cNvSpPr txBox="1"/>
          <p:nvPr/>
        </p:nvSpPr>
        <p:spPr>
          <a:xfrm>
            <a:off x="5833645" y="48884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 err="1"/>
              <a:t>MiPro</a:t>
            </a:r>
            <a:r>
              <a:rPr lang="nl-BE" sz="1350" dirty="0"/>
              <a:t> Remote</a:t>
            </a:r>
          </a:p>
        </p:txBody>
      </p:sp>
      <p:sp>
        <p:nvSpPr>
          <p:cNvPr id="31" name="Tekstvak 30"/>
          <p:cNvSpPr txBox="1"/>
          <p:nvPr/>
        </p:nvSpPr>
        <p:spPr>
          <a:xfrm>
            <a:off x="3902669" y="6164287"/>
            <a:ext cx="87774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Mengkraan 2</a:t>
            </a:r>
          </a:p>
          <a:p>
            <a:pPr algn="ctr"/>
            <a:r>
              <a:rPr lang="nl-BE" sz="1050" dirty="0"/>
              <a:t>R5/R6</a:t>
            </a:r>
          </a:p>
        </p:txBody>
      </p:sp>
      <p:cxnSp>
        <p:nvCxnSpPr>
          <p:cNvPr id="32" name="Rechte verbindingslijn 31"/>
          <p:cNvCxnSpPr>
            <a:stCxn id="31" idx="0"/>
          </p:cNvCxnSpPr>
          <p:nvPr/>
        </p:nvCxnSpPr>
        <p:spPr>
          <a:xfrm flipH="1" flipV="1">
            <a:off x="3873092" y="5708556"/>
            <a:ext cx="468450" cy="455731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2838092" y="6155515"/>
            <a:ext cx="87774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Mengkraan 1</a:t>
            </a:r>
          </a:p>
          <a:p>
            <a:pPr algn="ctr"/>
            <a:r>
              <a:rPr lang="nl-BE" sz="1050" dirty="0"/>
              <a:t>R3/R4</a:t>
            </a:r>
          </a:p>
        </p:txBody>
      </p:sp>
      <p:cxnSp>
        <p:nvCxnSpPr>
          <p:cNvPr id="34" name="Rechte verbindingslijn 33"/>
          <p:cNvCxnSpPr>
            <a:stCxn id="33" idx="0"/>
          </p:cNvCxnSpPr>
          <p:nvPr/>
        </p:nvCxnSpPr>
        <p:spPr>
          <a:xfrm flipV="1">
            <a:off x="3276965" y="5686091"/>
            <a:ext cx="326056" cy="4694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1753352" y="3244655"/>
            <a:ext cx="9624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S1 -Voeler Fles</a:t>
            </a:r>
          </a:p>
        </p:txBody>
      </p:sp>
      <p:cxnSp>
        <p:nvCxnSpPr>
          <p:cNvPr id="36" name="Rechte verbindingslijn 35"/>
          <p:cNvCxnSpPr>
            <a:endCxn id="35" idx="2"/>
          </p:cNvCxnSpPr>
          <p:nvPr/>
        </p:nvCxnSpPr>
        <p:spPr>
          <a:xfrm flipH="1" flipV="1">
            <a:off x="2234581" y="3660153"/>
            <a:ext cx="163770" cy="38505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hoek 36"/>
          <p:cNvSpPr/>
          <p:nvPr/>
        </p:nvSpPr>
        <p:spPr>
          <a:xfrm>
            <a:off x="5388647" y="5870225"/>
            <a:ext cx="941283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+mj-lt"/>
              </a:rPr>
              <a:t>S1</a:t>
            </a:r>
            <a:r>
              <a:rPr lang="nl-BE" sz="900" dirty="0">
                <a:latin typeface="+mj-lt"/>
              </a:rPr>
              <a:t> </a:t>
            </a:r>
            <a:r>
              <a:rPr lang="nl-BE" sz="900" dirty="0">
                <a:solidFill>
                  <a:srgbClr val="000000"/>
                </a:solidFill>
                <a:latin typeface="+mj-lt"/>
              </a:rPr>
              <a:t>Voeler Fles</a:t>
            </a:r>
            <a:endParaRPr lang="nl-BE" sz="900" dirty="0">
              <a:latin typeface="+mj-lt"/>
            </a:endParaRPr>
          </a:p>
        </p:txBody>
      </p:sp>
      <p:sp>
        <p:nvSpPr>
          <p:cNvPr id="38" name="Tekstvak 37"/>
          <p:cNvSpPr txBox="1"/>
          <p:nvPr/>
        </p:nvSpPr>
        <p:spPr>
          <a:xfrm>
            <a:off x="4630737" y="1163532"/>
            <a:ext cx="4333875" cy="5770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BE" sz="1050" dirty="0"/>
              <a:t>Instellingen </a:t>
            </a:r>
            <a:r>
              <a:rPr lang="nl-BE" sz="1050" dirty="0" err="1"/>
              <a:t>MiPro</a:t>
            </a:r>
            <a:r>
              <a:rPr lang="nl-BE" sz="1050" dirty="0"/>
              <a:t> </a:t>
            </a:r>
          </a:p>
          <a:p>
            <a:pPr marL="214313" indent="-214313">
              <a:buFont typeface="Wingdings" panose="05000000000000000000" pitchFamily="2" charset="2"/>
              <a:buChar char="à"/>
            </a:pPr>
            <a:r>
              <a:rPr lang="nl-BE" sz="1050" dirty="0">
                <a:sym typeface="Wingdings" panose="05000000000000000000" pitchFamily="2" charset="2"/>
              </a:rPr>
              <a:t>Installateur menu</a:t>
            </a:r>
          </a:p>
          <a:p>
            <a:pPr marL="214313" indent="-214313">
              <a:buFont typeface="Wingdings" panose="05000000000000000000" pitchFamily="2" charset="2"/>
              <a:buChar char="à"/>
            </a:pPr>
            <a:r>
              <a:rPr lang="nl-BE" sz="1050" dirty="0" err="1">
                <a:sym typeface="Wingdings" panose="05000000000000000000" pitchFamily="2" charset="2"/>
              </a:rPr>
              <a:t>Systeemconfig</a:t>
            </a:r>
            <a:r>
              <a:rPr lang="nl-BE" sz="1050" dirty="0">
                <a:sym typeface="Wingdings" panose="05000000000000000000" pitchFamily="2" charset="2"/>
              </a:rPr>
              <a:t>.</a:t>
            </a:r>
          </a:p>
        </p:txBody>
      </p:sp>
      <p:pic>
        <p:nvPicPr>
          <p:cNvPr id="39" name="Image 24" descr="Isotwin%20CDS_outside%20Front%20BU_W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128417" y="4171029"/>
            <a:ext cx="803224" cy="1114923"/>
          </a:xfrm>
          <a:prstGeom prst="rect">
            <a:avLst/>
          </a:prstGeom>
        </p:spPr>
      </p:pic>
      <p:cxnSp>
        <p:nvCxnSpPr>
          <p:cNvPr id="40" name="Gebogen verbindingslijn 39"/>
          <p:cNvCxnSpPr/>
          <p:nvPr/>
        </p:nvCxnSpPr>
        <p:spPr>
          <a:xfrm>
            <a:off x="6351873" y="4045207"/>
            <a:ext cx="1230746" cy="1162511"/>
          </a:xfrm>
          <a:prstGeom prst="bentConnector3">
            <a:avLst>
              <a:gd name="adj1" fmla="val 65562"/>
            </a:avLst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kstvak 40"/>
          <p:cNvSpPr txBox="1"/>
          <p:nvPr/>
        </p:nvSpPr>
        <p:spPr>
          <a:xfrm>
            <a:off x="7801157" y="4486117"/>
            <a:ext cx="5790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Ketel</a:t>
            </a:r>
          </a:p>
          <a:p>
            <a:endParaRPr lang="nl-BE" sz="1350" dirty="0"/>
          </a:p>
        </p:txBody>
      </p:sp>
      <p:pic>
        <p:nvPicPr>
          <p:cNvPr id="42" name="Afbeelding 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914" y="14073"/>
            <a:ext cx="2020253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46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1 direct + 1 gemengd </a:t>
            </a:r>
            <a:r>
              <a:rPr lang="nl-BE" dirty="0" smtClean="0"/>
              <a:t>circuit: Radiator </a:t>
            </a:r>
            <a:r>
              <a:rPr lang="nl-BE" dirty="0"/>
              <a:t>(CV1) + Vloer (CV2)</a:t>
            </a:r>
            <a:br>
              <a:rPr lang="nl-BE" dirty="0"/>
            </a:b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54191-5575-440D-9C3E-0F1423F70EC6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391" y="4562895"/>
            <a:ext cx="928526" cy="63060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234" y="4570250"/>
            <a:ext cx="928526" cy="63060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562" y="4045984"/>
            <a:ext cx="3282854" cy="2153270"/>
          </a:xfrm>
          <a:prstGeom prst="rect">
            <a:avLst/>
          </a:prstGeom>
        </p:spPr>
      </p:pic>
      <p:cxnSp>
        <p:nvCxnSpPr>
          <p:cNvPr id="8" name="Rechte verbindingslijn 7"/>
          <p:cNvCxnSpPr>
            <a:endCxn id="9" idx="0"/>
          </p:cNvCxnSpPr>
          <p:nvPr/>
        </p:nvCxnSpPr>
        <p:spPr>
          <a:xfrm flipH="1">
            <a:off x="1561394" y="5942108"/>
            <a:ext cx="292655" cy="38494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1268739" y="6327052"/>
            <a:ext cx="585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350" dirty="0"/>
              <a:t>230V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1724012" y="6404186"/>
            <a:ext cx="5052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R1</a:t>
            </a:r>
            <a:endParaRPr lang="nl-BE" sz="1350" dirty="0"/>
          </a:p>
        </p:txBody>
      </p:sp>
      <p:cxnSp>
        <p:nvCxnSpPr>
          <p:cNvPr id="11" name="Rechte verbindingslijn 10"/>
          <p:cNvCxnSpPr>
            <a:endCxn id="10" idx="0"/>
          </p:cNvCxnSpPr>
          <p:nvPr/>
        </p:nvCxnSpPr>
        <p:spPr>
          <a:xfrm flipH="1">
            <a:off x="1976630" y="5964571"/>
            <a:ext cx="92083" cy="43961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>
            <a:endCxn id="13" idx="0"/>
          </p:cNvCxnSpPr>
          <p:nvPr/>
        </p:nvCxnSpPr>
        <p:spPr>
          <a:xfrm>
            <a:off x="2326492" y="5947649"/>
            <a:ext cx="179492" cy="46779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2246960" y="6415444"/>
            <a:ext cx="5180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R2</a:t>
            </a:r>
          </a:p>
        </p:txBody>
      </p:sp>
      <p:sp>
        <p:nvSpPr>
          <p:cNvPr id="14" name="Rechthoek 13"/>
          <p:cNvSpPr/>
          <p:nvPr/>
        </p:nvSpPr>
        <p:spPr>
          <a:xfrm>
            <a:off x="5316174" y="5752574"/>
            <a:ext cx="1768433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+mj-lt"/>
              </a:rPr>
              <a:t>R1 CV-pomp voor CV-circuit 1</a:t>
            </a:r>
            <a:r>
              <a:rPr lang="nl-BE" sz="900" dirty="0">
                <a:latin typeface="+mj-lt"/>
              </a:rPr>
              <a:t> </a:t>
            </a:r>
          </a:p>
        </p:txBody>
      </p:sp>
      <p:sp>
        <p:nvSpPr>
          <p:cNvPr id="15" name="Rechthoek 14"/>
          <p:cNvSpPr/>
          <p:nvPr/>
        </p:nvSpPr>
        <p:spPr>
          <a:xfrm>
            <a:off x="5316174" y="5964571"/>
            <a:ext cx="1768433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+mj-lt"/>
              </a:rPr>
              <a:t>R2 CV-pomp voor CV-circuit 2</a:t>
            </a:r>
            <a:r>
              <a:rPr lang="nl-BE" sz="900" dirty="0">
                <a:latin typeface="+mj-lt"/>
              </a:rPr>
              <a:t> 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2835130" y="3417024"/>
            <a:ext cx="34289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S5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3209521" y="3418328"/>
            <a:ext cx="3871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S6</a:t>
            </a:r>
          </a:p>
        </p:txBody>
      </p:sp>
      <p:cxnSp>
        <p:nvCxnSpPr>
          <p:cNvPr id="18" name="Rechte verbindingslijn 17"/>
          <p:cNvCxnSpPr>
            <a:endCxn id="16" idx="2"/>
          </p:cNvCxnSpPr>
          <p:nvPr/>
        </p:nvCxnSpPr>
        <p:spPr>
          <a:xfrm flipH="1" flipV="1">
            <a:off x="3006580" y="3832522"/>
            <a:ext cx="31492" cy="47092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/>
          <p:cNvCxnSpPr>
            <a:endCxn id="17" idx="2"/>
          </p:cNvCxnSpPr>
          <p:nvPr/>
        </p:nvCxnSpPr>
        <p:spPr>
          <a:xfrm flipV="1">
            <a:off x="3209521" y="3672244"/>
            <a:ext cx="193579" cy="63120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5316174" y="6149827"/>
            <a:ext cx="941283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+mj-lt"/>
              </a:rPr>
              <a:t>S5</a:t>
            </a:r>
            <a:r>
              <a:rPr lang="nl-BE" sz="900" dirty="0">
                <a:latin typeface="+mj-lt"/>
              </a:rPr>
              <a:t> </a:t>
            </a:r>
            <a:r>
              <a:rPr lang="nl-BE" sz="900" dirty="0">
                <a:solidFill>
                  <a:srgbClr val="000000"/>
                </a:solidFill>
                <a:latin typeface="+mj-lt"/>
              </a:rPr>
              <a:t>Voeler Fles</a:t>
            </a:r>
            <a:endParaRPr lang="nl-BE" sz="900" dirty="0">
              <a:latin typeface="+mj-lt"/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5316174" y="6352004"/>
            <a:ext cx="1358064" cy="2308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nl-BE" sz="900" dirty="0">
                <a:solidFill>
                  <a:srgbClr val="000000"/>
                </a:solidFill>
                <a:latin typeface="+mj-lt"/>
              </a:rPr>
              <a:t>S6</a:t>
            </a:r>
            <a:r>
              <a:rPr lang="nl-BE" sz="900" dirty="0">
                <a:latin typeface="+mj-lt"/>
              </a:rPr>
              <a:t> </a:t>
            </a:r>
            <a:r>
              <a:rPr lang="nl-BE" sz="900" dirty="0">
                <a:solidFill>
                  <a:srgbClr val="000000"/>
                </a:solidFill>
                <a:latin typeface="+mj-lt"/>
              </a:rPr>
              <a:t>Voeler vertrek vloer</a:t>
            </a:r>
            <a:endParaRPr lang="nl-BE" sz="900" dirty="0">
              <a:latin typeface="+mj-lt"/>
            </a:endParaRPr>
          </a:p>
        </p:txBody>
      </p:sp>
      <p:graphicFrame>
        <p:nvGraphicFramePr>
          <p:cNvPr id="22" name="Tabel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994656"/>
              </p:ext>
            </p:extLst>
          </p:nvPr>
        </p:nvGraphicFramePr>
        <p:xfrm>
          <a:off x="4566438" y="1740420"/>
          <a:ext cx="4333875" cy="20345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2975"/>
                <a:gridCol w="952500"/>
                <a:gridCol w="2438400"/>
              </a:tblGrid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Systeem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Systeemschema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Config.RED-3, adr.1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Configuratie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err="1">
                          <a:effectLst/>
                          <a:latin typeface="+mj-lt"/>
                        </a:rPr>
                        <a:t>Binnencompensatie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Thermos. </a:t>
                      </a:r>
                      <a:r>
                        <a:rPr lang="nl-BE" sz="800" u="none" strike="noStrike" dirty="0">
                          <a:effectLst/>
                          <a:latin typeface="+mj-lt"/>
                        </a:rPr>
                        <a:t>(indien er thermostaat 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staat, </a:t>
                      </a:r>
                      <a:r>
                        <a:rPr lang="nl-BE" sz="800" u="none" strike="noStrike" dirty="0">
                          <a:effectLst/>
                          <a:latin typeface="+mj-lt"/>
                        </a:rPr>
                        <a:t>anders Geen)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CV-CIRCUIT1 </a:t>
                      </a:r>
                      <a:r>
                        <a:rPr lang="nl-BE" sz="800" u="none" strike="noStrike" dirty="0">
                          <a:effectLst/>
                          <a:latin typeface="+mj-lt"/>
                        </a:rPr>
                        <a:t>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Stooklijn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1,5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Vorstbeveiliging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Nacht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err="1">
                          <a:effectLst/>
                          <a:latin typeface="+mj-lt"/>
                        </a:rPr>
                        <a:t>Binnencompensatie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Thermos. </a:t>
                      </a:r>
                      <a:r>
                        <a:rPr lang="nl-BE" sz="800" u="none" strike="noStrike" dirty="0">
                          <a:effectLst/>
                          <a:latin typeface="+mj-lt"/>
                        </a:rPr>
                        <a:t>(indien er thermostaat 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staat, </a:t>
                      </a:r>
                      <a:r>
                        <a:rPr lang="nl-BE" sz="800" u="none" strike="noStrike" dirty="0">
                          <a:effectLst/>
                          <a:latin typeface="+mj-lt"/>
                        </a:rPr>
                        <a:t>anders Geen)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Stooklijn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0,6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Max. Temperatuur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45°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CV-CIRCUIT2 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Vorstbeveiliging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Nacht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ZONE1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Zonetoewijzing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err="1" smtClean="0">
                          <a:effectLst/>
                          <a:latin typeface="+mj-lt"/>
                        </a:rPr>
                        <a:t>Syst.Reg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. of Afst.b.1</a:t>
                      </a: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(waar</a:t>
                      </a: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 dirty="0">
                          <a:effectLst/>
                          <a:latin typeface="+mj-lt"/>
                        </a:rPr>
                        <a:t>ZONE2 ­­­­</a:t>
                      </a:r>
                      <a:endParaRPr lang="nl-BE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nl-BE" sz="800" u="none" strike="noStrike">
                          <a:effectLst/>
                          <a:latin typeface="+mj-lt"/>
                        </a:rPr>
                        <a:t>Zonetoewijzing</a:t>
                      </a:r>
                      <a:endParaRPr lang="nl-BE" sz="8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Afst.b.1 of </a:t>
                      </a:r>
                      <a:r>
                        <a:rPr lang="nl-BE" sz="800" u="none" strike="noStrike" dirty="0" err="1" smtClean="0">
                          <a:effectLst/>
                          <a:latin typeface="+mj-lt"/>
                        </a:rPr>
                        <a:t>Syst.Reg</a:t>
                      </a:r>
                      <a:r>
                        <a:rPr lang="nl-BE" sz="800" u="none" strike="noStrike" dirty="0" smtClean="0">
                          <a:effectLst/>
                          <a:latin typeface="+mj-lt"/>
                        </a:rPr>
                        <a:t>.  (waar</a:t>
                      </a:r>
                      <a:r>
                        <a:rPr lang="nl-BE" sz="800" u="none" strike="noStrike" baseline="0" dirty="0" smtClean="0">
                          <a:effectLst/>
                          <a:latin typeface="+mj-lt"/>
                        </a:rPr>
                        <a:t> staat welke Thermostaat)</a:t>
                      </a:r>
                      <a:endParaRPr lang="nl-BE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144" marR="7144" marT="7144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3" name="Tekstvak 22"/>
          <p:cNvSpPr txBox="1"/>
          <p:nvPr/>
        </p:nvSpPr>
        <p:spPr>
          <a:xfrm>
            <a:off x="273725" y="3837151"/>
            <a:ext cx="1598515" cy="300082"/>
          </a:xfrm>
          <a:prstGeom prst="rect">
            <a:avLst/>
          </a:prstGeom>
          <a:solidFill>
            <a:srgbClr val="C31421"/>
          </a:solidFill>
        </p:spPr>
        <p:txBody>
          <a:bodyPr wrap="none" rtlCol="0">
            <a:spAutoFit/>
          </a:bodyPr>
          <a:lstStyle/>
          <a:p>
            <a:r>
              <a:rPr lang="nl-BE" sz="1350" dirty="0" smtClean="0">
                <a:solidFill>
                  <a:schemeClr val="lt1"/>
                </a:solidFill>
              </a:rPr>
              <a:t>Red-3 </a:t>
            </a:r>
            <a:r>
              <a:rPr lang="nl-BE" sz="1350" dirty="0">
                <a:solidFill>
                  <a:schemeClr val="lt1"/>
                </a:solidFill>
              </a:rPr>
              <a:t>- Bedrading</a:t>
            </a:r>
          </a:p>
        </p:txBody>
      </p:sp>
      <p:cxnSp>
        <p:nvCxnSpPr>
          <p:cNvPr id="24" name="Rechte verbindingslijn 23"/>
          <p:cNvCxnSpPr/>
          <p:nvPr/>
        </p:nvCxnSpPr>
        <p:spPr>
          <a:xfrm>
            <a:off x="4656328" y="4303445"/>
            <a:ext cx="615821" cy="0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24"/>
          <p:cNvCxnSpPr/>
          <p:nvPr/>
        </p:nvCxnSpPr>
        <p:spPr>
          <a:xfrm flipV="1">
            <a:off x="5272148" y="4303445"/>
            <a:ext cx="0" cy="292046"/>
          </a:xfrm>
          <a:prstGeom prst="line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bogen verbindingslijn 25"/>
          <p:cNvCxnSpPr/>
          <p:nvPr/>
        </p:nvCxnSpPr>
        <p:spPr>
          <a:xfrm>
            <a:off x="5267914" y="4301224"/>
            <a:ext cx="1083957" cy="276653"/>
          </a:xfrm>
          <a:prstGeom prst="bentConnector2">
            <a:avLst/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5388647" y="4288546"/>
            <a:ext cx="6367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E-bus</a:t>
            </a:r>
          </a:p>
        </p:txBody>
      </p:sp>
      <p:sp>
        <p:nvSpPr>
          <p:cNvPr id="28" name="Tekstvak 27"/>
          <p:cNvSpPr txBox="1"/>
          <p:nvPr/>
        </p:nvSpPr>
        <p:spPr>
          <a:xfrm>
            <a:off x="5044506" y="5143735"/>
            <a:ext cx="6367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 err="1"/>
              <a:t>MiPro</a:t>
            </a:r>
            <a:endParaRPr lang="nl-BE" sz="1350" dirty="0"/>
          </a:p>
          <a:p>
            <a:endParaRPr lang="nl-BE" sz="1350" dirty="0"/>
          </a:p>
        </p:txBody>
      </p:sp>
      <p:sp>
        <p:nvSpPr>
          <p:cNvPr id="29" name="Tekstvak 28"/>
          <p:cNvSpPr txBox="1"/>
          <p:nvPr/>
        </p:nvSpPr>
        <p:spPr>
          <a:xfrm>
            <a:off x="5822490" y="5125161"/>
            <a:ext cx="129073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 err="1"/>
              <a:t>MiPro</a:t>
            </a:r>
            <a:r>
              <a:rPr lang="nl-BE" sz="1350" dirty="0"/>
              <a:t> Remote</a:t>
            </a:r>
          </a:p>
          <a:p>
            <a:endParaRPr lang="nl-BE" sz="1350" dirty="0"/>
          </a:p>
        </p:txBody>
      </p:sp>
      <p:sp>
        <p:nvSpPr>
          <p:cNvPr id="30" name="Tekstvak 29"/>
          <p:cNvSpPr txBox="1"/>
          <p:nvPr/>
        </p:nvSpPr>
        <p:spPr>
          <a:xfrm>
            <a:off x="3798580" y="6269344"/>
            <a:ext cx="8777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Mengkraan</a:t>
            </a:r>
          </a:p>
          <a:p>
            <a:pPr algn="ctr"/>
            <a:r>
              <a:rPr lang="nl-BE" sz="1050" dirty="0"/>
              <a:t>R5/R6</a:t>
            </a:r>
          </a:p>
        </p:txBody>
      </p:sp>
      <p:cxnSp>
        <p:nvCxnSpPr>
          <p:cNvPr id="31" name="Rechte verbindingslijn 30"/>
          <p:cNvCxnSpPr/>
          <p:nvPr/>
        </p:nvCxnSpPr>
        <p:spPr>
          <a:xfrm flipH="1" flipV="1">
            <a:off x="3846171" y="5964573"/>
            <a:ext cx="10970" cy="455731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kstvak 31"/>
          <p:cNvSpPr txBox="1"/>
          <p:nvPr/>
        </p:nvSpPr>
        <p:spPr>
          <a:xfrm>
            <a:off x="4566438" y="1186422"/>
            <a:ext cx="4333875" cy="57708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BE" sz="1050" dirty="0"/>
              <a:t>Instellingen </a:t>
            </a:r>
            <a:r>
              <a:rPr lang="nl-BE" sz="1050" dirty="0" err="1"/>
              <a:t>MiPro</a:t>
            </a:r>
            <a:r>
              <a:rPr lang="nl-BE" sz="1050" dirty="0"/>
              <a:t> </a:t>
            </a:r>
          </a:p>
          <a:p>
            <a:pPr marL="214313" indent="-214313">
              <a:buFont typeface="Wingdings" panose="05000000000000000000" pitchFamily="2" charset="2"/>
              <a:buChar char="à"/>
            </a:pPr>
            <a:r>
              <a:rPr lang="nl-BE" sz="1050" dirty="0">
                <a:sym typeface="Wingdings" panose="05000000000000000000" pitchFamily="2" charset="2"/>
              </a:rPr>
              <a:t>Installateur menu</a:t>
            </a:r>
          </a:p>
          <a:p>
            <a:pPr marL="214313" indent="-214313">
              <a:buFont typeface="Wingdings" panose="05000000000000000000" pitchFamily="2" charset="2"/>
              <a:buChar char="à"/>
            </a:pPr>
            <a:r>
              <a:rPr lang="nl-BE" sz="1050" dirty="0" err="1">
                <a:sym typeface="Wingdings" panose="05000000000000000000" pitchFamily="2" charset="2"/>
              </a:rPr>
              <a:t>Systeemconfig</a:t>
            </a:r>
            <a:r>
              <a:rPr lang="nl-BE" sz="1050" dirty="0">
                <a:sym typeface="Wingdings" panose="05000000000000000000" pitchFamily="2" charset="2"/>
              </a:rPr>
              <a:t>.</a:t>
            </a:r>
          </a:p>
        </p:txBody>
      </p:sp>
      <p:pic>
        <p:nvPicPr>
          <p:cNvPr id="33" name="Image 24" descr="Isotwin%20CDS_outside%20Front%20BU_W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279057" y="4432552"/>
            <a:ext cx="803224" cy="1114923"/>
          </a:xfrm>
          <a:prstGeom prst="rect">
            <a:avLst/>
          </a:prstGeom>
        </p:spPr>
      </p:pic>
      <p:cxnSp>
        <p:nvCxnSpPr>
          <p:cNvPr id="34" name="Gebogen verbindingslijn 33"/>
          <p:cNvCxnSpPr/>
          <p:nvPr/>
        </p:nvCxnSpPr>
        <p:spPr>
          <a:xfrm>
            <a:off x="6351873" y="4301224"/>
            <a:ext cx="1230746" cy="1162511"/>
          </a:xfrm>
          <a:prstGeom prst="bentConnector3">
            <a:avLst>
              <a:gd name="adj1" fmla="val 65562"/>
            </a:avLst>
          </a:prstGeom>
          <a:ln w="317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kstvak 34"/>
          <p:cNvSpPr txBox="1"/>
          <p:nvPr/>
        </p:nvSpPr>
        <p:spPr>
          <a:xfrm>
            <a:off x="7902394" y="4747639"/>
            <a:ext cx="5790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350" dirty="0"/>
              <a:t>Ketel</a:t>
            </a:r>
          </a:p>
          <a:p>
            <a:endParaRPr lang="nl-BE" sz="1350" dirty="0"/>
          </a:p>
        </p:txBody>
      </p:sp>
      <p:sp>
        <p:nvSpPr>
          <p:cNvPr id="36" name="Tekstvak 35"/>
          <p:cNvSpPr txBox="1"/>
          <p:nvPr/>
        </p:nvSpPr>
        <p:spPr>
          <a:xfrm>
            <a:off x="3466640" y="3674004"/>
            <a:ext cx="12358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050" dirty="0"/>
              <a:t>Adres Schakelaar op 1</a:t>
            </a:r>
          </a:p>
        </p:txBody>
      </p:sp>
      <p:cxnSp>
        <p:nvCxnSpPr>
          <p:cNvPr id="37" name="Rechte verbindingslijn 36"/>
          <p:cNvCxnSpPr>
            <a:endCxn id="36" idx="2"/>
          </p:cNvCxnSpPr>
          <p:nvPr/>
        </p:nvCxnSpPr>
        <p:spPr>
          <a:xfrm flipV="1">
            <a:off x="3434592" y="4089502"/>
            <a:ext cx="649956" cy="60295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Afbeelding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914" y="14073"/>
            <a:ext cx="2020253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39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HDS" val="True"/>
  <p:tag name="MIO_EK" val="853"/>
  <p:tag name="MIO_UPDATE" val="True"/>
  <p:tag name="MIO_VERSION" val="12.02.2014 10:02:42"/>
  <p:tag name="MIO_DBID" val="AD8D2BC0-E063-490A-BF0B-22F7F159CD44"/>
  <p:tag name="MIO_LASTDOWNLOADED" val="07.02.2013 18:36:20"/>
</p:tagLst>
</file>

<file path=ppt/theme/theme1.xml><?xml version="1.0" encoding="utf-8"?>
<a:theme xmlns:a="http://schemas.openxmlformats.org/drawingml/2006/main" name="AWB Design">
  <a:themeElements>
    <a:clrScheme name="Vaillant SDBG">
      <a:dk1>
        <a:srgbClr val="0A0A0A"/>
      </a:dk1>
      <a:lt1>
        <a:sysClr val="window" lastClr="FFFFFF"/>
      </a:lt1>
      <a:dk2>
        <a:srgbClr val="70706F"/>
      </a:dk2>
      <a:lt2>
        <a:srgbClr val="F5F0DF"/>
      </a:lt2>
      <a:accent1>
        <a:srgbClr val="CB0D26"/>
      </a:accent1>
      <a:accent2>
        <a:srgbClr val="A1A1A1"/>
      </a:accent2>
      <a:accent3>
        <a:srgbClr val="FFFFFF"/>
      </a:accent3>
      <a:accent4>
        <a:srgbClr val="070707"/>
      </a:accent4>
      <a:accent5>
        <a:srgbClr val="E2AAAC"/>
      </a:accent5>
      <a:accent6>
        <a:srgbClr val="919191"/>
      </a:accent6>
      <a:hlink>
        <a:srgbClr val="DDDDDD"/>
      </a:hlink>
      <a:folHlink>
        <a:srgbClr val="E3D4A5"/>
      </a:folHlink>
    </a:clrScheme>
    <a:fontScheme name="AW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rgbClr val="C3142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600"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481</Words>
  <Application>Microsoft Office PowerPoint</Application>
  <PresentationFormat>Diavoorstelling (4:3)</PresentationFormat>
  <Paragraphs>175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Arial (Textkörper)</vt:lpstr>
      <vt:lpstr>Calibri</vt:lpstr>
      <vt:lpstr>Wingdings</vt:lpstr>
      <vt:lpstr>AWB Design</vt:lpstr>
      <vt:lpstr>PowerPoint-presentatie</vt:lpstr>
      <vt:lpstr>2 directe circuits: Radiator + Radiator  OF Vloer + Vloer </vt:lpstr>
      <vt:lpstr>2 gemengde circuits: Vloer (CV1) + Vloer (CV2) </vt:lpstr>
      <vt:lpstr>1 direct + 1 gemengd circuit: Radiator (CV1) + Vloer (CV2)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spelegri</dc:creator>
  <cp:lastModifiedBy>PELEGRIN, SARAH</cp:lastModifiedBy>
  <cp:revision>5</cp:revision>
  <dcterms:created xsi:type="dcterms:W3CDTF">2014-02-12T09:02:46Z</dcterms:created>
  <dcterms:modified xsi:type="dcterms:W3CDTF">2018-01-31T13:53:44Z</dcterms:modified>
</cp:coreProperties>
</file>